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78" r:id="rId5"/>
    <p:sldId id="284" r:id="rId6"/>
    <p:sldId id="286" r:id="rId7"/>
    <p:sldId id="287" r:id="rId8"/>
    <p:sldId id="285" r:id="rId9"/>
    <p:sldId id="293" r:id="rId10"/>
    <p:sldId id="296" r:id="rId11"/>
    <p:sldId id="295" r:id="rId12"/>
    <p:sldId id="294" r:id="rId13"/>
    <p:sldId id="297" r:id="rId14"/>
    <p:sldId id="290" r:id="rId15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>
      <p:cViewPr varScale="1">
        <p:scale>
          <a:sx n="106" d="100"/>
          <a:sy n="106" d="100"/>
        </p:scale>
        <p:origin x="792" y="11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3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82" d="100"/>
          <a:sy n="82" d="100"/>
        </p:scale>
        <p:origin x="393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5F4DCF1-ECAF-F7A7-2FE7-5E8E893BC4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C1330B0-5BAC-7408-8C3C-78D8336840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FCF5D6B5-35B7-4285-9A4D-92ED5F34F328}" type="datetime1">
              <a:rPr lang="pt-BR" smtClean="0"/>
              <a:t>08/11/2024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0D7EEB3-E0A5-7440-F7ED-F59975ED1E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F548D11-7466-6432-3BF5-64A1A1FA59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CFA70580-B89C-4157-871D-6B9318EE5F5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4315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4CFF1DF4-D409-4130-8A44-0FEC7A586139}" type="datetime1">
              <a:rPr lang="pt-BR" smtClean="0"/>
              <a:pPr/>
              <a:t>08/11/2024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E7AF00E9-A49D-4007-B3B9-A3783809E50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0969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89223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747E8-615B-46FD-EBED-738CDB828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95429092-2867-FCC6-8242-F9CCB89CC8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332BF90D-C626-83CD-0C81-3F56772F86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CB17028-6AC0-1399-84A9-BC066956C9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27983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95159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789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70488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61674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33056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DEB9F-F2D0-AA5A-DB8A-E4BC36E07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B847320D-899D-C703-E293-9B4B5FAED5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81A656C7-7D0C-DEB1-E8C5-C2A928816F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FAFDE370-E396-79C5-2076-5C6541B1C1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56318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747E8-615B-46FD-EBED-738CDB828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95429092-2867-FCC6-8242-F9CCB89CC8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332BF90D-C626-83CD-0C81-3F56772F86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CB17028-6AC0-1399-84A9-BC066956C9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0420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747E8-615B-46FD-EBED-738CDB828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95429092-2867-FCC6-8242-F9CCB89CC8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332BF90D-C626-83CD-0C81-3F56772F86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CB17028-6AC0-1399-84A9-BC066956C9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453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747E8-615B-46FD-EBED-738CDB828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95429092-2867-FCC6-8242-F9CCB89CC8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332BF90D-C626-83CD-0C81-3F56772F86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CB17028-6AC0-1399-84A9-BC066956C9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AF00E9-A49D-4007-B3B9-A3783809E505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92773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18020" y="662937"/>
            <a:ext cx="4624442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pt-BR" dirty="0"/>
            </a:lvl1pPr>
          </a:lstStyle>
          <a:p>
            <a:pPr lvl="0" rtl="0">
              <a:lnSpc>
                <a:spcPct val="100000"/>
              </a:lnSpc>
            </a:pPr>
            <a:r>
              <a:rPr lang="pt-BR"/>
              <a:t>Clique para adicionar um título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988CE9D0-E6DB-A38D-ED84-A53D0493E6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26745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inserir a imagem</a:t>
            </a:r>
          </a:p>
        </p:txBody>
      </p:sp>
    </p:spTree>
    <p:extLst>
      <p:ext uri="{BB962C8B-B14F-4D97-AF65-F5344CB8AC3E}">
        <p14:creationId xmlns:p14="http://schemas.microsoft.com/office/powerpoint/2010/main" val="286820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o 22">
            <a:extLst>
              <a:ext uri="{FF2B5EF4-FFF2-40B4-BE49-F238E27FC236}">
                <a16:creationId xmlns:a16="http://schemas.microsoft.com/office/drawing/2014/main" id="{43C4A872-A473-BFD2-150E-387250C2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C5C8D53B-A579-BCFA-58E8-C386DABC92CD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3A34CAC-4A03-ADDB-E97F-8675E68FC0B3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C733506-2F0D-8F31-52D1-5244F04A706B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29356E3D-E14C-9C43-7CE4-A7156B1E10DB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ítulo 19">
            <a:extLst>
              <a:ext uri="{FF2B5EF4-FFF2-40B4-BE49-F238E27FC236}">
                <a16:creationId xmlns:a16="http://schemas.microsoft.com/office/drawing/2014/main" id="{85C652DA-55F6-9691-4254-344E0A4E9A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3924"/>
            <a:ext cx="11090275" cy="1684059"/>
          </a:xfrm>
        </p:spPr>
        <p:txBody>
          <a:bodyPr rtlCol="0" anchor="b">
            <a:normAutofit/>
          </a:bodyPr>
          <a:lstStyle>
            <a:lvl1pPr>
              <a:defRPr lang="pt-BR" sz="40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22" name="Espaço Reservado para Conteúdo 21">
            <a:extLst>
              <a:ext uri="{FF2B5EF4-FFF2-40B4-BE49-F238E27FC236}">
                <a16:creationId xmlns:a16="http://schemas.microsoft.com/office/drawing/2014/main" id="{4DB7AC4F-2818-7F0D-AC6A-736D5F2C73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2419350"/>
            <a:ext cx="11090274" cy="3913188"/>
          </a:xfrm>
        </p:spPr>
        <p:txBody>
          <a:bodyPr rtlCol="0">
            <a:normAutofit/>
          </a:bodyPr>
          <a:lstStyle>
            <a:lvl1pPr marL="0" indent="0">
              <a:buNone/>
              <a:defRPr lang="pt-BR" sz="1800">
                <a:solidFill>
                  <a:schemeClr val="tx1"/>
                </a:solidFill>
              </a:defRPr>
            </a:lvl1pPr>
            <a:lvl2pPr>
              <a:defRPr lang="pt-BR" sz="1200">
                <a:solidFill>
                  <a:schemeClr val="tx1"/>
                </a:solidFill>
              </a:defRPr>
            </a:lvl2pPr>
            <a:lvl3pPr>
              <a:defRPr lang="pt-BR" sz="1200">
                <a:solidFill>
                  <a:schemeClr val="tx1"/>
                </a:solidFill>
              </a:defRPr>
            </a:lvl3pPr>
            <a:lvl4pPr>
              <a:defRPr lang="pt-BR" sz="1200">
                <a:solidFill>
                  <a:schemeClr val="tx1"/>
                </a:solidFill>
              </a:defRPr>
            </a:lvl4pPr>
            <a:lvl5pPr>
              <a:defRPr lang="pt-BR"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 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6C61DF04-D7CB-2B19-8BB9-3E90A6619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10824" y="1514007"/>
            <a:ext cx="734257" cy="760506"/>
            <a:chOff x="5243759" y="1363788"/>
            <a:chExt cx="734257" cy="760506"/>
          </a:xfrm>
        </p:grpSpPr>
        <p:sp>
          <p:nvSpPr>
            <p:cNvPr id="6" name="Forma Livre 5">
              <a:extLst>
                <a:ext uri="{FF2B5EF4-FFF2-40B4-BE49-F238E27FC236}">
                  <a16:creationId xmlns:a16="http://schemas.microsoft.com/office/drawing/2014/main" id="{5DE1CC00-F893-E215-8086-65B6605C5F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7" name="Forma Livre 6">
              <a:extLst>
                <a:ext uri="{FF2B5EF4-FFF2-40B4-BE49-F238E27FC236}">
                  <a16:creationId xmlns:a16="http://schemas.microsoft.com/office/drawing/2014/main" id="{6EBF50D9-F9B8-ADB3-8B4A-AF19564EE6E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8" name="Forma Livre 8">
              <a:extLst>
                <a:ext uri="{FF2B5EF4-FFF2-40B4-BE49-F238E27FC236}">
                  <a16:creationId xmlns:a16="http://schemas.microsoft.com/office/drawing/2014/main" id="{80BE1060-7183-58F8-EEBF-64135EE82BC5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E597A3BE-0D13-9033-E3FD-78202DB79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68304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D8867D9A-3F3B-94C3-244B-0006226A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063019" y="3199533"/>
            <a:ext cx="3597052" cy="2615018"/>
            <a:chOff x="4541453" y="3199533"/>
            <a:chExt cx="3597052" cy="2615018"/>
          </a:xfrm>
        </p:grpSpPr>
        <p:sp>
          <p:nvSpPr>
            <p:cNvPr id="13" name="Forma livre: Forma 38">
              <a:extLst>
                <a:ext uri="{FF2B5EF4-FFF2-40B4-BE49-F238E27FC236}">
                  <a16:creationId xmlns:a16="http://schemas.microsoft.com/office/drawing/2014/main" id="{955FC3D1-6227-A188-CCDB-11D573FD807A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grpSp>
          <p:nvGrpSpPr>
            <p:cNvPr id="14" name="Grupo 13">
              <a:extLst>
                <a:ext uri="{FF2B5EF4-FFF2-40B4-BE49-F238E27FC236}">
                  <a16:creationId xmlns:a16="http://schemas.microsoft.com/office/drawing/2014/main" id="{AE6BE70E-C41E-449D-A48C-4EB6BB7DC20D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5" name="Forma Livre: Forma 32">
                <a:extLst>
                  <a:ext uri="{FF2B5EF4-FFF2-40B4-BE49-F238E27FC236}">
                    <a16:creationId xmlns:a16="http://schemas.microsoft.com/office/drawing/2014/main" id="{B7C0B12B-49BE-7855-18FB-8583C8DD9617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7C78A37-D378-70D3-D6E3-AB9400EB583E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02491172-466F-19CC-B639-A1C3CAB1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0545" y="4100655"/>
            <a:ext cx="1335600" cy="1262947"/>
            <a:chOff x="10145015" y="2343978"/>
            <a:chExt cx="1335600" cy="1262947"/>
          </a:xfrm>
        </p:grpSpPr>
        <p:sp>
          <p:nvSpPr>
            <p:cNvPr id="18" name="Forma Livre: Forma 25">
              <a:extLst>
                <a:ext uri="{FF2B5EF4-FFF2-40B4-BE49-F238E27FC236}">
                  <a16:creationId xmlns:a16="http://schemas.microsoft.com/office/drawing/2014/main" id="{45EC885D-265C-397B-5DAF-57A66CDA30B5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601DB21-D937-2F89-DC26-063DFC7800C8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C87E98C0-6053-9701-92D0-4EF9ADBC5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9063019" y="746716"/>
            <a:ext cx="3597052" cy="2615018"/>
            <a:chOff x="4541453" y="3199533"/>
            <a:chExt cx="3597052" cy="2615018"/>
          </a:xfrm>
        </p:grpSpPr>
        <p:sp>
          <p:nvSpPr>
            <p:cNvPr id="8" name="Forma livre: Forma 38">
              <a:extLst>
                <a:ext uri="{FF2B5EF4-FFF2-40B4-BE49-F238E27FC236}">
                  <a16:creationId xmlns:a16="http://schemas.microsoft.com/office/drawing/2014/main" id="{C32B1A1D-760B-9D3D-A869-E50FC962A629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D02EF78B-5BDF-8632-B9B1-087DB042EEC7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0" name="Forma Livre: Forma 32">
                <a:extLst>
                  <a:ext uri="{FF2B5EF4-FFF2-40B4-BE49-F238E27FC236}">
                    <a16:creationId xmlns:a16="http://schemas.microsoft.com/office/drawing/2014/main" id="{5C54B3E8-515B-0865-9321-DB3793A6224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6E92718-2CCD-B15D-8DE5-46285BEA256B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AEA0B78B-84F0-8B85-40E8-678689DC1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723112" y="5088958"/>
            <a:ext cx="1335600" cy="1262947"/>
            <a:chOff x="10145015" y="2343978"/>
            <a:chExt cx="1335600" cy="1262947"/>
          </a:xfrm>
        </p:grpSpPr>
        <p:sp>
          <p:nvSpPr>
            <p:cNvPr id="20" name="Forma livre: Forma 25">
              <a:extLst>
                <a:ext uri="{FF2B5EF4-FFF2-40B4-BE49-F238E27FC236}">
                  <a16:creationId xmlns:a16="http://schemas.microsoft.com/office/drawing/2014/main" id="{2E5D7C6F-BF77-9B7D-5B12-7AF3ED280B43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A599EE6-2673-0AD8-EAE0-45C79326015E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2" y="498474"/>
            <a:ext cx="7960421" cy="145021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pt-BR" sz="4000" dirty="0"/>
            </a:lvl1pPr>
          </a:lstStyle>
          <a:p>
            <a:pPr lvl="0" rtl="0">
              <a:lnSpc>
                <a:spcPct val="100000"/>
              </a:lnSpc>
            </a:pPr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1343" y="2103039"/>
            <a:ext cx="7929940" cy="3979625"/>
          </a:xfrm>
        </p:spPr>
        <p:txBody>
          <a:bodyPr rtlCol="0">
            <a:normAutofit/>
          </a:bodyPr>
          <a:lstStyle>
            <a:lvl1pPr>
              <a:defRPr lang="pt-BR" sz="1800">
                <a:solidFill>
                  <a:schemeClr val="tx1"/>
                </a:solidFill>
              </a:defRPr>
            </a:lvl1pPr>
            <a:lvl2pPr>
              <a:defRPr lang="pt-BR" sz="1200">
                <a:solidFill>
                  <a:schemeClr val="tx1"/>
                </a:solidFill>
              </a:defRPr>
            </a:lvl2pPr>
            <a:lvl3pPr>
              <a:defRPr lang="pt-BR" sz="1200">
                <a:solidFill>
                  <a:schemeClr val="tx1"/>
                </a:solidFill>
              </a:defRPr>
            </a:lvl3pPr>
            <a:lvl4pPr>
              <a:defRPr lang="pt-BR" sz="1200">
                <a:solidFill>
                  <a:schemeClr val="tx1"/>
                </a:solidFill>
              </a:defRPr>
            </a:lvl4pPr>
            <a:lvl5pPr>
              <a:defRPr lang="pt-BR"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60994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+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096D26C0-4AFC-33CC-99BE-317E9A8443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inserir a 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376680"/>
            <a:ext cx="9144000" cy="2286000"/>
          </a:xfrm>
        </p:spPr>
        <p:txBody>
          <a:bodyPr rtlCol="0" anchor="b">
            <a:noAutofit/>
          </a:bodyPr>
          <a:lstStyle>
            <a:lvl1pPr algn="ctr">
              <a:defRPr lang="pt-BR" sz="54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799840"/>
            <a:ext cx="9144000" cy="2286000"/>
          </a:xfrm>
        </p:spPr>
        <p:txBody>
          <a:bodyPr rtlCol="0">
            <a:noAutofit/>
          </a:bodyPr>
          <a:lstStyle>
            <a:lvl1pPr marL="0" indent="0" algn="ctr">
              <a:buNone/>
              <a:defRPr lang="pt-BR" sz="1800">
                <a:solidFill>
                  <a:schemeClr val="tx1"/>
                </a:solidFill>
              </a:defRPr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rtl="0"/>
            <a:r>
              <a:rPr lang="pt-BR"/>
              <a:t>Clique para adicionar um subtítulo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552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68347B7-45FA-4A01-924D-DC385B720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08635"/>
            <a:ext cx="11090274" cy="1332000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lang="pt-BR" sz="40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buNone/>
              <a:defRPr lang="pt-BR"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6B65629D-0977-C0EA-5E0B-C4822F43DAE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5540" y="2097175"/>
            <a:ext cx="5435600" cy="3995650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buNone/>
              <a:defRPr lang="pt-BR"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lang="pt-BR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06119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8315"/>
            <a:ext cx="11090274" cy="1332000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lang="pt-BR" sz="40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6EFC6ED4-22DD-0C3B-D15A-218307AB6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12" name="Forma Livre: Forma 25">
              <a:extLst>
                <a:ext uri="{FF2B5EF4-FFF2-40B4-BE49-F238E27FC236}">
                  <a16:creationId xmlns:a16="http://schemas.microsoft.com/office/drawing/2014/main" id="{E4CD0F67-4BE8-1120-FCAE-806F9E18DD5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9B74B85-E3CB-E24E-54C6-AB161411D93A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sp>
        <p:nvSpPr>
          <p:cNvPr id="15" name="Forma livre: Forma 21">
            <a:extLst>
              <a:ext uri="{FF2B5EF4-FFF2-40B4-BE49-F238E27FC236}">
                <a16:creationId xmlns:a16="http://schemas.microsoft.com/office/drawing/2014/main" id="{5781DEED-6608-D622-CA5E-C91FD8645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68347B7-45FA-4A01-924D-DC385B720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2" y="1965095"/>
            <a:ext cx="5435600" cy="3995650"/>
          </a:xfrm>
        </p:spPr>
        <p:txBody>
          <a:bodyPr rtlCol="0">
            <a:normAutofit/>
          </a:bodyPr>
          <a:lstStyle>
            <a:lvl1pPr marL="0" indent="0">
              <a:buNone/>
              <a:defRPr lang="pt-BR" sz="1800">
                <a:solidFill>
                  <a:schemeClr val="tx1"/>
                </a:solidFill>
              </a:defRPr>
            </a:lvl1pPr>
            <a:lvl2pPr>
              <a:defRPr lang="pt-BR" sz="1800">
                <a:solidFill>
                  <a:schemeClr val="tx1"/>
                </a:solidFill>
              </a:defRPr>
            </a:lvl2pPr>
            <a:lvl3pPr>
              <a:defRPr lang="pt-BR" sz="1800">
                <a:solidFill>
                  <a:schemeClr val="tx1"/>
                </a:solidFill>
              </a:defRPr>
            </a:lvl3pPr>
            <a:lvl4pPr>
              <a:defRPr lang="pt-BR" sz="1800">
                <a:solidFill>
                  <a:schemeClr val="tx1"/>
                </a:solidFill>
              </a:defRPr>
            </a:lvl4pPr>
            <a:lvl5pPr>
              <a:defRPr lang="pt-BR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C4B946DE-F802-2F36-2789-09D7F8604081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301305" y="1965095"/>
            <a:ext cx="5339397" cy="3995650"/>
          </a:xfrm>
        </p:spPr>
        <p:txBody>
          <a:bodyPr rtlCol="0">
            <a:normAutofit/>
          </a:bodyPr>
          <a:lstStyle>
            <a:lvl1pPr marL="0" indent="0">
              <a:buNone/>
              <a:defRPr lang="pt-BR" sz="1800">
                <a:solidFill>
                  <a:schemeClr val="tx1"/>
                </a:solidFill>
              </a:defRPr>
            </a:lvl1pPr>
            <a:lvl2pPr>
              <a:defRPr lang="pt-BR" sz="1800">
                <a:solidFill>
                  <a:schemeClr val="tx1"/>
                </a:solidFill>
              </a:defRPr>
            </a:lvl2pPr>
            <a:lvl3pPr>
              <a:defRPr lang="pt-BR" sz="1800">
                <a:solidFill>
                  <a:schemeClr val="tx1"/>
                </a:solidFill>
              </a:defRPr>
            </a:lvl3pPr>
            <a:lvl4pPr>
              <a:defRPr lang="pt-BR" sz="1800">
                <a:solidFill>
                  <a:schemeClr val="tx1"/>
                </a:solidFill>
              </a:defRPr>
            </a:lvl4pPr>
            <a:lvl5pPr>
              <a:defRPr lang="pt-BR" sz="18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57989ED-9663-5033-AA83-267069FC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536" y="549274"/>
            <a:ext cx="5179330" cy="2841829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pt-BR" sz="5400" dirty="0"/>
            </a:lvl1pPr>
          </a:lstStyle>
          <a:p>
            <a:pPr lvl="0" rtl="0">
              <a:lnSpc>
                <a:spcPct val="100000"/>
              </a:lnSpc>
            </a:pPr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9537" y="3646704"/>
            <a:ext cx="5179330" cy="2706160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buNone/>
              <a:defRPr lang="pt-BR" sz="1800">
                <a:solidFill>
                  <a:schemeClr val="tx1"/>
                </a:solidFill>
              </a:defRPr>
            </a:lvl1pPr>
            <a:lvl2pPr marL="457200" indent="0">
              <a:spcBef>
                <a:spcPts val="1000"/>
              </a:spcBef>
              <a:buNone/>
              <a:defRPr lang="pt-BR" sz="1200">
                <a:solidFill>
                  <a:schemeClr val="tx1"/>
                </a:solidFill>
              </a:defRPr>
            </a:lvl2pPr>
            <a:lvl3pPr marL="914400" indent="0">
              <a:spcBef>
                <a:spcPts val="1000"/>
              </a:spcBef>
              <a:buNone/>
              <a:defRPr lang="pt-BR" sz="1200">
                <a:solidFill>
                  <a:schemeClr val="tx1"/>
                </a:solidFill>
              </a:defRPr>
            </a:lvl3pPr>
            <a:lvl4pPr marL="1371600" indent="0">
              <a:spcBef>
                <a:spcPts val="1000"/>
              </a:spcBef>
              <a:buNone/>
              <a:defRPr lang="pt-BR" sz="1200">
                <a:solidFill>
                  <a:schemeClr val="tx1"/>
                </a:solidFill>
              </a:defRPr>
            </a:lvl4pPr>
            <a:lvl5pPr marL="1828800" indent="0">
              <a:spcBef>
                <a:spcPts val="1000"/>
              </a:spcBef>
              <a:buNone/>
              <a:defRPr lang="pt-BR"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0" name="Espaço Reservado para Imagem 19">
            <a:extLst>
              <a:ext uri="{FF2B5EF4-FFF2-40B4-BE49-F238E27FC236}">
                <a16:creationId xmlns:a16="http://schemas.microsoft.com/office/drawing/2014/main" id="{5392876F-0BBD-F80A-DE7F-8831AD3BF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26138" y="549275"/>
            <a:ext cx="5654675" cy="57880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/>
              <a:t>Clique no ícone para inserir a imagem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64E08E8E-10CB-55BC-8AFF-E64C800B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0" name="Forma Livre: Forma 15">
              <a:extLst>
                <a:ext uri="{FF2B5EF4-FFF2-40B4-BE49-F238E27FC236}">
                  <a16:creationId xmlns:a16="http://schemas.microsoft.com/office/drawing/2014/main" id="{B439260B-AC6B-1C83-1A63-058A7E7EFCC9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ADD32DC-9BAF-DA32-4E29-A6D403E04377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rmAutofit/>
          </a:bodyPr>
          <a:lstStyle>
            <a:lvl1pPr algn="l">
              <a:lnSpc>
                <a:spcPct val="100000"/>
              </a:lnSpc>
              <a:defRPr lang="pt-BR" sz="64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lang="pt-BR" sz="2400">
                <a:solidFill>
                  <a:schemeClr val="tx1"/>
                </a:solidFill>
              </a:defRPr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rtl="0"/>
            <a:r>
              <a:rPr lang="pt-BR"/>
              <a:t>Clique para adicionar um subtítulo 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BA1B0FB-D917-4C8C-928F-313BD683BF39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pt-BR"/>
              </a:defPPr>
            </a:lstStyle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</a:lstStyle>
            <a:p>
              <a:pPr algn="ctr" rtl="0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defPPr>
              <a:defRPr lang="pt-BR"/>
            </a:defPPr>
          </a:lstStyle>
          <a:p>
            <a:pPr lvl="0" rtl="0">
              <a:lnSpc>
                <a:spcPct val="100000"/>
              </a:lnSpc>
            </a:pPr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lang="pt-BR"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r>
              <a:rPr lang="pt-BR"/>
              <a:t>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lang="pt-BR"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lang="pt-BR"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703" r:id="rId3"/>
    <p:sldLayoutId id="2147483698" r:id="rId4"/>
    <p:sldLayoutId id="2147483704" r:id="rId5"/>
    <p:sldLayoutId id="2147483688" r:id="rId6"/>
    <p:sldLayoutId id="2147483686" r:id="rId7"/>
    <p:sldLayoutId id="2147483685" r:id="rId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lang="pt-BR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pt-BR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pt-BR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pt-BR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lang="pt-BR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7485" y="1624022"/>
            <a:ext cx="4624442" cy="1804978"/>
          </a:xfrm>
          <a:noFill/>
        </p:spPr>
        <p:txBody>
          <a:bodyPr rtlCol="0" anchor="ctr">
            <a:noAutofit/>
          </a:bodyPr>
          <a:lstStyle>
            <a:defPPr>
              <a:defRPr lang="pt-BR"/>
            </a:defPPr>
          </a:lstStyle>
          <a:p>
            <a:pPr rtl="0">
              <a:lnSpc>
                <a:spcPct val="100000"/>
              </a:lnSpc>
            </a:pPr>
            <a:r>
              <a:rPr lang="pt-BR" dirty="0"/>
              <a:t>Desing </a:t>
            </a:r>
            <a:r>
              <a:rPr lang="pt-BR" dirty="0" err="1"/>
              <a:t>Patner</a:t>
            </a:r>
            <a:br>
              <a:rPr lang="pt-BR" dirty="0"/>
            </a:br>
            <a:r>
              <a:rPr lang="pt-BR" dirty="0" err="1"/>
              <a:t>Observer</a:t>
            </a:r>
            <a:endParaRPr lang="pt-BR" dirty="0"/>
          </a:p>
        </p:txBody>
      </p:sp>
      <p:pic>
        <p:nvPicPr>
          <p:cNvPr id="9" name="Espaço Reservado para Imagem 8" descr="Uma imagem contendo Ícone&#10;&#10;Descrição gerada automaticamente">
            <a:extLst>
              <a:ext uri="{FF2B5EF4-FFF2-40B4-BE49-F238E27FC236}">
                <a16:creationId xmlns:a16="http://schemas.microsoft.com/office/drawing/2014/main" id="{3BD923A7-66E5-72A6-8EE2-EA76D17C565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6" r="4306"/>
          <a:stretch>
            <a:fillRect/>
          </a:stretch>
        </p:blipFill>
        <p:spPr/>
      </p:pic>
      <p:sp>
        <p:nvSpPr>
          <p:cNvPr id="10" name="Título 3">
            <a:extLst>
              <a:ext uri="{FF2B5EF4-FFF2-40B4-BE49-F238E27FC236}">
                <a16:creationId xmlns:a16="http://schemas.microsoft.com/office/drawing/2014/main" id="{71CB5F13-3EA5-200A-87DC-A2556D771C99}"/>
              </a:ext>
            </a:extLst>
          </p:cNvPr>
          <p:cNvSpPr txBox="1">
            <a:spLocks/>
          </p:cNvSpPr>
          <p:nvPr/>
        </p:nvSpPr>
        <p:spPr>
          <a:xfrm>
            <a:off x="6927485" y="3429000"/>
            <a:ext cx="4624442" cy="180497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>
            <a:defPPr>
              <a:defRPr lang="pt-BR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1800" dirty="0"/>
              <a:t>David Gomes RA: 2201303</a:t>
            </a:r>
            <a:br>
              <a:rPr lang="pt-BR" sz="1800" dirty="0"/>
            </a:br>
            <a:r>
              <a:rPr lang="pt-BR" sz="1800" dirty="0"/>
              <a:t>Vinicius Muniz RA: 2304418</a:t>
            </a:r>
          </a:p>
        </p:txBody>
      </p:sp>
    </p:spTree>
    <p:extLst>
      <p:ext uri="{BB962C8B-B14F-4D97-AF65-F5344CB8AC3E}">
        <p14:creationId xmlns:p14="http://schemas.microsoft.com/office/powerpoint/2010/main" val="280309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52222-1DE8-D798-1D62-99126263F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37C671-1323-DD2A-45C0-B46E19AA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1390" y="2822951"/>
            <a:ext cx="5895204" cy="1694728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sz="7200" dirty="0"/>
              <a:t>Para o Código!</a:t>
            </a:r>
          </a:p>
        </p:txBody>
      </p:sp>
    </p:spTree>
    <p:extLst>
      <p:ext uri="{BB962C8B-B14F-4D97-AF65-F5344CB8AC3E}">
        <p14:creationId xmlns:p14="http://schemas.microsoft.com/office/powerpoint/2010/main" val="3899749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80" y="1810125"/>
            <a:ext cx="2608796" cy="579990"/>
          </a:xfrm>
          <a:noFill/>
        </p:spPr>
        <p:txBody>
          <a:bodyPr lIns="0"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sz="2400" dirty="0"/>
              <a:t>Fontes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9380" y="2390115"/>
            <a:ext cx="4220315" cy="2933323"/>
          </a:xfrm>
          <a:noFill/>
        </p:spPr>
        <p:txBody>
          <a:bodyPr vert="horz" lIns="0" tIns="45720" rIns="91440" bIns="45720" rtlCol="0" anchor="t">
            <a:normAutofit fontScale="92500"/>
          </a:bodyPr>
          <a:lstStyle>
            <a:defPPr>
              <a:defRPr lang="pt-BR"/>
            </a:defPPr>
          </a:lstStyle>
          <a:p>
            <a:pPr lvl="1"/>
            <a:r>
              <a:rPr lang="pt-BR" sz="1400" dirty="0"/>
              <a:t>https://www.ezzylearning.net/tutorial/observer-design-pattern-in-asp-net-core</a:t>
            </a:r>
          </a:p>
          <a:p>
            <a:pPr lvl="1"/>
            <a:r>
              <a:rPr lang="pt-BR" sz="1400" dirty="0"/>
              <a:t>https://en.wikipedia.org/wiki/Observer_pattern</a:t>
            </a:r>
          </a:p>
          <a:p>
            <a:pPr lvl="1"/>
            <a:r>
              <a:rPr lang="pt-BR" sz="1400" dirty="0"/>
              <a:t>https://www.youtube.com/watch?v=ioYkXh8NhKc</a:t>
            </a:r>
          </a:p>
          <a:p>
            <a:pPr lvl="1"/>
            <a:r>
              <a:rPr lang="pt-BR" sz="1400" dirty="0"/>
              <a:t>https://www.youtube.com/watch?v=e67Se5lFD5g</a:t>
            </a:r>
          </a:p>
          <a:p>
            <a:pPr lvl="1"/>
            <a:r>
              <a:rPr lang="pt-BR" sz="1400" dirty="0"/>
              <a:t>https://chatgpt.com/g/g-n7Rs0IK86-grimoire</a:t>
            </a:r>
          </a:p>
          <a:p>
            <a:pPr lvl="1"/>
            <a:r>
              <a:rPr lang="pt-BR" sz="1400" dirty="0"/>
              <a:t>Minecraft 1.21.3</a:t>
            </a:r>
          </a:p>
          <a:p>
            <a:pPr lvl="1"/>
            <a:endParaRPr lang="pt-BR" sz="1400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F73F0E6A-FF13-89AF-547F-1215B589B2E6}"/>
              </a:ext>
            </a:extLst>
          </p:cNvPr>
          <p:cNvSpPr txBox="1">
            <a:spLocks/>
          </p:cNvSpPr>
          <p:nvPr/>
        </p:nvSpPr>
        <p:spPr>
          <a:xfrm>
            <a:off x="5891081" y="3095995"/>
            <a:ext cx="5179330" cy="66601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defPPr>
              <a:defRPr lang="pt-BR"/>
            </a:defPPr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pt-BR"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Obrigado Pela Atenção!</a:t>
            </a:r>
          </a:p>
        </p:txBody>
      </p:sp>
    </p:spTree>
    <p:extLst>
      <p:ext uri="{BB962C8B-B14F-4D97-AF65-F5344CB8AC3E}">
        <p14:creationId xmlns:p14="http://schemas.microsoft.com/office/powerpoint/2010/main" val="118667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72343A-9CB0-F2AD-EF62-5DEE3E97F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498474"/>
            <a:ext cx="7960421" cy="1450217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O que é o </a:t>
            </a:r>
            <a:r>
              <a:rPr lang="pt-BR" dirty="0" err="1"/>
              <a:t>Observer</a:t>
            </a:r>
            <a:r>
              <a:rPr lang="pt-BR" dirty="0"/>
              <a:t> 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6744DD-5BC8-42C8-4313-13CE95ED5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343" y="1541724"/>
            <a:ext cx="7929940" cy="397962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sz="18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Observer</a:t>
            </a: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também conhecido como "publicador-assinante" ou "</a:t>
            </a:r>
            <a:r>
              <a:rPr lang="pt-BR" sz="18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publisher-subscriber</a:t>
            </a: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," é um padrão de design comportamental.</a:t>
            </a:r>
          </a:p>
          <a:p>
            <a:pPr rtl="0"/>
            <a:r>
              <a:rPr lang="pt-BR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Q</a:t>
            </a: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uando um objeto muda de estado, todos os seus dependentes sejam automaticamente notificados e atualizados.</a:t>
            </a:r>
          </a:p>
          <a:p>
            <a:pPr rtl="0"/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 </a:t>
            </a:r>
            <a:r>
              <a:rPr lang="pt-BR" sz="18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Observer</a:t>
            </a: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o "sujeito" (ou </a:t>
            </a:r>
            <a:r>
              <a:rPr lang="pt-BR" sz="18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publisher</a:t>
            </a: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 é o objeto que possui o estado e deseja notificá-lo aos "observadores" (ou </a:t>
            </a:r>
            <a:r>
              <a:rPr lang="pt-BR" sz="18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subscribers</a:t>
            </a: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).</a:t>
            </a:r>
          </a:p>
          <a:p>
            <a:pPr rtl="0"/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Esse padrão é amplamente utilizado em sistemas com interface gráfica, frameworks de eventos e sistemas reativos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2841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08635"/>
            <a:ext cx="11090274" cy="133200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Que problema ele resolve ?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BE7E655-DBBE-1E38-D543-EB34028F2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O padrão </a:t>
            </a:r>
            <a:r>
              <a:rPr lang="pt-BR" b="1" dirty="0" err="1"/>
              <a:t>Observer</a:t>
            </a:r>
            <a:r>
              <a:rPr lang="pt-BR" dirty="0"/>
              <a:t> resolve o problema de </a:t>
            </a:r>
            <a:r>
              <a:rPr lang="pt-BR" b="1" dirty="0"/>
              <a:t>desacoplar</a:t>
            </a:r>
            <a:r>
              <a:rPr lang="pt-BR" dirty="0"/>
              <a:t> o objeto que detém o estado dos objetos que precisam ser informados sobre mudanças nesse estado. Ele permite que múltiplos componentes sejam atualizados automaticamente sem que o objeto principal conheça diretamente cada um, tornando o sistema mais modular e escalável, além de facilitar a reutilização e aumentar a flexibilidade do código.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845A03A5-6D4D-7072-B3BD-F2DA38CADEB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205540" y="2097175"/>
            <a:ext cx="5435600" cy="3995650"/>
          </a:xfrm>
        </p:spPr>
        <p:txBody>
          <a:bodyPr rtlCol="0"/>
          <a:lstStyle>
            <a:defPPr>
              <a:defRPr lang="pt-BR"/>
            </a:defPPr>
          </a:lstStyle>
          <a:p>
            <a:pPr lvl="1" rtl="0"/>
            <a:r>
              <a:rPr lang="pt-BR" dirty="0"/>
              <a:t>Reduz a Dependência entre classes</a:t>
            </a:r>
          </a:p>
          <a:p>
            <a:pPr lvl="1" rtl="0"/>
            <a:r>
              <a:rPr lang="pt-BR" dirty="0"/>
              <a:t>Flexibilidade do Código</a:t>
            </a:r>
          </a:p>
          <a:p>
            <a:pPr lvl="1" rtl="0"/>
            <a:r>
              <a:rPr lang="pt-BR" dirty="0"/>
              <a:t>Reação dinâmica</a:t>
            </a:r>
          </a:p>
        </p:txBody>
      </p:sp>
    </p:spTree>
    <p:extLst>
      <p:ext uri="{BB962C8B-B14F-4D97-AF65-F5344CB8AC3E}">
        <p14:creationId xmlns:p14="http://schemas.microsoft.com/office/powerpoint/2010/main" val="233018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08635"/>
            <a:ext cx="11090274" cy="133200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Como ele Resolve ?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BE7E655-DBBE-1E38-D543-EB34028F2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3" y="2115282"/>
            <a:ext cx="4410437" cy="1008164"/>
          </a:xfrm>
        </p:spPr>
        <p:txBody>
          <a:bodyPr rtlCol="0"/>
          <a:lstStyle>
            <a:defPPr>
              <a:defRPr lang="pt-BR"/>
            </a:defPPr>
          </a:lstStyle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pt-B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Sujeito</a:t>
            </a: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Define uma interface para a adição e remoção de observadores. Esse é o objeto que possui o estado que será observado.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845A03A5-6D4D-7072-B3BD-F2DA38CADEB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073775" y="2093536"/>
            <a:ext cx="3916234" cy="1008164"/>
          </a:xfrm>
        </p:spPr>
        <p:txBody>
          <a:bodyPr rtlCol="0">
            <a:normAutofit fontScale="92500" lnSpcReduction="10000"/>
          </a:bodyPr>
          <a:lstStyle>
            <a:defPPr>
              <a:defRPr lang="pt-BR"/>
            </a:defPPr>
          </a:lstStyle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pt-B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Notificação</a:t>
            </a: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O sujeito notifica os observadores chamando um método específico, geralmente update(), para informar que houve uma mudança.</a:t>
            </a: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F00F3618-BAA4-5E2F-9A46-84B15426EEB8}"/>
              </a:ext>
            </a:extLst>
          </p:cNvPr>
          <p:cNvSpPr txBox="1">
            <a:spLocks/>
          </p:cNvSpPr>
          <p:nvPr/>
        </p:nvSpPr>
        <p:spPr>
          <a:xfrm>
            <a:off x="7073775" y="5370929"/>
            <a:ext cx="4081855" cy="1008164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1148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pt-B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Observador</a:t>
            </a: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Define uma interface para receber notificações de mudanças do sujeito.</a:t>
            </a:r>
          </a:p>
        </p:txBody>
      </p:sp>
      <p:sp>
        <p:nvSpPr>
          <p:cNvPr id="4" name="Seta: para a Direita 3">
            <a:extLst>
              <a:ext uri="{FF2B5EF4-FFF2-40B4-BE49-F238E27FC236}">
                <a16:creationId xmlns:a16="http://schemas.microsoft.com/office/drawing/2014/main" id="{1A7594E9-3544-38D8-F9B4-C0E16E465A7B}"/>
              </a:ext>
            </a:extLst>
          </p:cNvPr>
          <p:cNvSpPr/>
          <p:nvPr/>
        </p:nvSpPr>
        <p:spPr>
          <a:xfrm>
            <a:off x="5189756" y="2318356"/>
            <a:ext cx="1312752" cy="398353"/>
          </a:xfrm>
          <a:prstGeom prst="rightArrow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E1673EEA-F9E4-F2CF-A9EA-275342A529F4}"/>
              </a:ext>
            </a:extLst>
          </p:cNvPr>
          <p:cNvSpPr/>
          <p:nvPr/>
        </p:nvSpPr>
        <p:spPr>
          <a:xfrm rot="5400000">
            <a:off x="8176339" y="4037138"/>
            <a:ext cx="1312752" cy="398353"/>
          </a:xfrm>
          <a:prstGeom prst="rightArrow">
            <a:avLst>
              <a:gd name="adj1" fmla="val 45455"/>
              <a:gd name="adj2" fmla="val 50000"/>
            </a:avLst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3F9FDE9-368F-1917-144D-7031834D79D1}"/>
              </a:ext>
            </a:extLst>
          </p:cNvPr>
          <p:cNvSpPr/>
          <p:nvPr/>
        </p:nvSpPr>
        <p:spPr>
          <a:xfrm>
            <a:off x="623292" y="4418091"/>
            <a:ext cx="4754468" cy="148408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spaço Reservado para Conteúdo 5">
            <a:extLst>
              <a:ext uri="{FF2B5EF4-FFF2-40B4-BE49-F238E27FC236}">
                <a16:creationId xmlns:a16="http://schemas.microsoft.com/office/drawing/2014/main" id="{EA9392A6-1F9D-67E0-794F-973E6A696D6F}"/>
              </a:ext>
            </a:extLst>
          </p:cNvPr>
          <p:cNvSpPr txBox="1">
            <a:spLocks/>
          </p:cNvSpPr>
          <p:nvPr/>
        </p:nvSpPr>
        <p:spPr>
          <a:xfrm>
            <a:off x="779319" y="4651160"/>
            <a:ext cx="4410437" cy="1008164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1148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7000"/>
              </a:lnSpc>
              <a:tabLst>
                <a:tab pos="457200" algn="l"/>
              </a:tabLst>
            </a:pP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Quando o estado do sujeito é alterado, ele notifica todos os observadores registrados, permitindo que cada um deles decida como reagir à nova informação. </a:t>
            </a:r>
            <a:endParaRPr lang="pt-BR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460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Imagem 7" descr="Plano de fundo digital de pontos de dados">
            <a:extLst>
              <a:ext uri="{FF2B5EF4-FFF2-40B4-BE49-F238E27FC236}">
                <a16:creationId xmlns:a16="http://schemas.microsoft.com/office/drawing/2014/main" id="{1358CD3B-43A8-5BF7-2E60-B0563F068D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ECFA9048-F634-FA55-DE52-61DDA14233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128" y="801073"/>
            <a:ext cx="9197743" cy="525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514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90ED9A-AE97-62D0-4EC9-F366197F0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E586A9-5ABB-3550-6E2B-D7D32D75D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498474"/>
            <a:ext cx="7960421" cy="1450217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Onde pode ser aplicado?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61A70D-4B21-6D44-C90F-DF57E2107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343" y="1541724"/>
            <a:ext cx="7929940" cy="3979625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Interface Gráfica (GUI): Atualiza a interface automaticamente quando o modelo de dados muda. </a:t>
            </a:r>
          </a:p>
          <a:p>
            <a:pPr rtl="0"/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Notificação e Log: Aciona alertas quando uma ação específica ocorre no sistema.</a:t>
            </a:r>
          </a:p>
          <a:p>
            <a:pPr rtl="0"/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Streaming de Dados: Permite atualizações contínuas em tempo real para múltiplos assinantes.</a:t>
            </a:r>
          </a:p>
          <a:p>
            <a:pPr rtl="0"/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Aplicações Web: Em frameworks como Angular e </a:t>
            </a:r>
            <a:r>
              <a:rPr lang="pt-BR" sz="18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React</a:t>
            </a: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propaga mudanças de dados automaticamente na interface.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6229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52222-1DE8-D798-1D62-99126263F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37C671-1323-DD2A-45C0-B46E19AA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498474"/>
            <a:ext cx="7960421" cy="1450217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E em jogos 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697D00-111A-803B-2732-2CF406ED5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343" y="1541724"/>
            <a:ext cx="6398879" cy="1518347"/>
          </a:xfrm>
        </p:spPr>
        <p:txBody>
          <a:bodyPr vert="horz" wrap="square" lIns="0" tIns="0" rIns="0" bIns="0" rtlCol="0">
            <a:normAutofit fontScale="77500" lnSpcReduction="20000"/>
          </a:bodyPr>
          <a:lstStyle>
            <a:defPPr>
              <a:defRPr lang="pt-BR"/>
            </a:defPPr>
          </a:lstStyle>
          <a:p>
            <a:pPr marL="0" indent="0">
              <a:buNone/>
            </a:pPr>
            <a:r>
              <a:rPr lang="pt-BR" dirty="0"/>
              <a:t>No desenvolvimento de jogos, o padrão </a:t>
            </a:r>
            <a:r>
              <a:rPr lang="pt-BR" dirty="0" err="1"/>
              <a:t>Observer</a:t>
            </a:r>
            <a:r>
              <a:rPr lang="pt-BR" dirty="0"/>
              <a:t> é fundamental para manter um sistema dinâmico principalmente quando estamos falando de UI (HUD).</a:t>
            </a:r>
          </a:p>
          <a:p>
            <a:pPr marL="0" indent="0">
              <a:buNone/>
            </a:pPr>
            <a:br>
              <a:rPr lang="pt-BR" dirty="0"/>
            </a:br>
            <a:r>
              <a:rPr lang="pt-BR" dirty="0"/>
              <a:t>Em jogos de RPG, o padrão </a:t>
            </a:r>
            <a:r>
              <a:rPr lang="pt-BR" dirty="0" err="1"/>
              <a:t>Observer</a:t>
            </a:r>
            <a:r>
              <a:rPr lang="pt-BR" dirty="0"/>
              <a:t> permite que sistemas como inventário e saúde do jogador sejam atualizados automaticamente. Quando o jogador coleta um item, isso precisa refletir de imediato em outros sistemas.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B8A7DBCB-9654-C63E-901D-1B6FA0947598}"/>
              </a:ext>
            </a:extLst>
          </p:cNvPr>
          <p:cNvSpPr txBox="1">
            <a:spLocks/>
          </p:cNvSpPr>
          <p:nvPr/>
        </p:nvSpPr>
        <p:spPr>
          <a:xfrm>
            <a:off x="550862" y="3260374"/>
            <a:ext cx="6429360" cy="2434256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defPPr>
              <a:defRPr lang="pt-BR"/>
            </a:defPPr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pt-B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pt-BR" sz="1500" dirty="0"/>
              <a:t>Sujeito: O "jogador" é o sujeito que controla o estado do inventário e da saúde.</a:t>
            </a:r>
          </a:p>
          <a:p>
            <a:pPr>
              <a:lnSpc>
                <a:spcPct val="130000"/>
              </a:lnSpc>
            </a:pPr>
            <a:r>
              <a:rPr lang="pt-BR" sz="1500" dirty="0"/>
              <a:t>Observadores: O inventário, a barra de saúde e os efeitos visuais/sonoros são os observadores que reagem automaticamente às mudanças no estado do jogador.</a:t>
            </a:r>
          </a:p>
          <a:p>
            <a:pPr>
              <a:lnSpc>
                <a:spcPct val="130000"/>
              </a:lnSpc>
            </a:pPr>
            <a:r>
              <a:rPr lang="pt-BR" sz="1500" dirty="0"/>
              <a:t>Notificação: Ao coletar uma poção, o jogador notifica os observadores, que atualizam o inventário, aumentam a saúde e acionam efeitos visuais e sonoros.</a:t>
            </a:r>
          </a:p>
        </p:txBody>
      </p:sp>
      <p:pic>
        <p:nvPicPr>
          <p:cNvPr id="7" name="Imagem 6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086B6521-F8B9-64DC-1E14-A36D0C3827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28"/>
          <a:stretch/>
        </p:blipFill>
        <p:spPr>
          <a:xfrm>
            <a:off x="7616982" y="1371600"/>
            <a:ext cx="416761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558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52222-1DE8-D798-1D62-99126263F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37C671-1323-DD2A-45C0-B46E19AA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498474"/>
            <a:ext cx="7960421" cy="1450217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E em jogos ?</a:t>
            </a:r>
          </a:p>
        </p:txBody>
      </p:sp>
      <p:pic>
        <p:nvPicPr>
          <p:cNvPr id="3" name="demosntração">
            <a:hlinkClick r:id="" action="ppaction://media"/>
            <a:extLst>
              <a:ext uri="{FF2B5EF4-FFF2-40B4-BE49-F238E27FC236}">
                <a16:creationId xmlns:a16="http://schemas.microsoft.com/office/drawing/2014/main" id="{8FF3E999-8E61-D301-FF60-9161FA8A24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25549" y="1366457"/>
            <a:ext cx="9299575" cy="5231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02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52222-1DE8-D798-1D62-99126263F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37C671-1323-DD2A-45C0-B46E19AA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498474"/>
            <a:ext cx="7960421" cy="1450217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E em jogos ?</a:t>
            </a:r>
          </a:p>
        </p:txBody>
      </p:sp>
      <p:pic>
        <p:nvPicPr>
          <p:cNvPr id="4" name="Minecraft 1.21.3 - Um jogador 2024-11-08 19-42-58">
            <a:hlinkClick r:id="" action="ppaction://media"/>
            <a:extLst>
              <a:ext uri="{FF2B5EF4-FFF2-40B4-BE49-F238E27FC236}">
                <a16:creationId xmlns:a16="http://schemas.microsoft.com/office/drawing/2014/main" id="{D0E7D934-8CD5-C6EB-1781-0D9CC6B647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83620" y="1243866"/>
            <a:ext cx="9624759" cy="511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4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976243_TF33713516_Win32" id="{381BE384-4E88-40D9-BE21-FE65AFA21B4D}" vid="{52A1BC7B-5E05-4786-AE3A-7C32E2BD0D9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342EE1-43E5-4AFB-895D-B61B9656DC14}">
  <ds:schemaRefs>
    <ds:schemaRef ds:uri="http://schemas.microsoft.com/office/2006/documentManagement/types"/>
    <ds:schemaRef ds:uri="http://schemas.microsoft.com/sharepoint/v3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97783A8-901D-4F73-81D7-AA6841BEB3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F49CD38-5B57-4682-9FCE-B9174068D0A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{33A23A53-50CB-4F35-B4EE-AC4D811453DC}tf33713516_win32</Template>
  <TotalTime>59</TotalTime>
  <Words>570</Words>
  <Application>Microsoft Office PowerPoint</Application>
  <PresentationFormat>Widescreen</PresentationFormat>
  <Paragraphs>50</Paragraphs>
  <Slides>11</Slides>
  <Notes>11</Notes>
  <HiddenSlides>0</HiddenSlides>
  <MMClips>2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</vt:lpstr>
      <vt:lpstr>Gill Sans MT</vt:lpstr>
      <vt:lpstr>Walbaum Display</vt:lpstr>
      <vt:lpstr>3DFloatVTI</vt:lpstr>
      <vt:lpstr>Desing Patner Observer</vt:lpstr>
      <vt:lpstr>O que é o Observer ?</vt:lpstr>
      <vt:lpstr>Que problema ele resolve ?</vt:lpstr>
      <vt:lpstr>Como ele Resolve ?</vt:lpstr>
      <vt:lpstr>Apresentação do PowerPoint</vt:lpstr>
      <vt:lpstr>Onde pode ser aplicado?</vt:lpstr>
      <vt:lpstr>E em jogos ?</vt:lpstr>
      <vt:lpstr>E em jogos ?</vt:lpstr>
      <vt:lpstr>E em jogos ?</vt:lpstr>
      <vt:lpstr>Para o Código!</vt:lpstr>
      <vt:lpstr>Fontes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Gomes</dc:creator>
  <cp:lastModifiedBy>David Gomes</cp:lastModifiedBy>
  <cp:revision>2</cp:revision>
  <dcterms:created xsi:type="dcterms:W3CDTF">2024-11-08T22:50:45Z</dcterms:created>
  <dcterms:modified xsi:type="dcterms:W3CDTF">2024-11-08T23:49:49Z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